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82" r:id="rId9"/>
    <p:sldId id="284" r:id="rId10"/>
    <p:sldId id="262" r:id="rId11"/>
    <p:sldId id="283" r:id="rId12"/>
    <p:sldId id="265" r:id="rId13"/>
    <p:sldId id="285" r:id="rId14"/>
    <p:sldId id="286" r:id="rId15"/>
    <p:sldId id="287" r:id="rId16"/>
    <p:sldId id="288" r:id="rId17"/>
    <p:sldId id="290" r:id="rId18"/>
    <p:sldId id="289" r:id="rId19"/>
    <p:sldId id="277" r:id="rId20"/>
    <p:sldId id="278" r:id="rId21"/>
    <p:sldId id="279" r:id="rId22"/>
    <p:sldId id="280" r:id="rId23"/>
    <p:sldId id="281" r:id="rId24"/>
    <p:sldId id="291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Light" panose="000004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005" autoAdjust="0"/>
  </p:normalViewPr>
  <p:slideViewPr>
    <p:cSldViewPr snapToGrid="0">
      <p:cViewPr>
        <p:scale>
          <a:sx n="146" d="100"/>
          <a:sy n="146" d="100"/>
        </p:scale>
        <p:origin x="594" y="3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it\Downloads\TRAFFIC1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dthrte90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Sheet1!$F$2:$F$52</c:f>
              <c:numCache>
                <c:formatCode>General</c:formatCode>
                <c:ptCount val="51"/>
                <c:pt idx="0">
                  <c:v>2.5999999046325684</c:v>
                </c:pt>
                <c:pt idx="1">
                  <c:v>2.0999999046325684</c:v>
                </c:pt>
                <c:pt idx="2">
                  <c:v>2.5</c:v>
                </c:pt>
                <c:pt idx="3">
                  <c:v>2.9000000953674316</c:v>
                </c:pt>
                <c:pt idx="4">
                  <c:v>2</c:v>
                </c:pt>
                <c:pt idx="5">
                  <c:v>1.8999999761581421</c:v>
                </c:pt>
                <c:pt idx="6">
                  <c:v>1.5</c:v>
                </c:pt>
                <c:pt idx="7">
                  <c:v>2.2000000476837158</c:v>
                </c:pt>
                <c:pt idx="8">
                  <c:v>1.6000000238418579</c:v>
                </c:pt>
                <c:pt idx="9">
                  <c:v>2.7000000476837158</c:v>
                </c:pt>
                <c:pt idx="10">
                  <c:v>2</c:v>
                </c:pt>
                <c:pt idx="11">
                  <c:v>2.2999999523162842</c:v>
                </c:pt>
                <c:pt idx="12">
                  <c:v>2.9000000953674316</c:v>
                </c:pt>
                <c:pt idx="13">
                  <c:v>1.8999999761581421</c:v>
                </c:pt>
                <c:pt idx="14">
                  <c:v>1.7999999523162842</c:v>
                </c:pt>
                <c:pt idx="15">
                  <c:v>2.0999999046325684</c:v>
                </c:pt>
                <c:pt idx="16">
                  <c:v>2.0999999046325684</c:v>
                </c:pt>
                <c:pt idx="17">
                  <c:v>2.5999999046325684</c:v>
                </c:pt>
                <c:pt idx="18">
                  <c:v>2.5</c:v>
                </c:pt>
                <c:pt idx="19">
                  <c:v>1.7999999523162842</c:v>
                </c:pt>
                <c:pt idx="20">
                  <c:v>1.8999999761581421</c:v>
                </c:pt>
                <c:pt idx="21">
                  <c:v>1.2999999523162842</c:v>
                </c:pt>
                <c:pt idx="22">
                  <c:v>1.8999999761581421</c:v>
                </c:pt>
                <c:pt idx="23">
                  <c:v>1.5</c:v>
                </c:pt>
                <c:pt idx="24">
                  <c:v>3.2000000476837158</c:v>
                </c:pt>
                <c:pt idx="25">
                  <c:v>2.2999999523162842</c:v>
                </c:pt>
                <c:pt idx="26">
                  <c:v>2.5</c:v>
                </c:pt>
                <c:pt idx="27">
                  <c:v>1.8999999761581421</c:v>
                </c:pt>
                <c:pt idx="28">
                  <c:v>3.5999999046325684</c:v>
                </c:pt>
                <c:pt idx="29">
                  <c:v>1.6000000238418579</c:v>
                </c:pt>
                <c:pt idx="30">
                  <c:v>1.5</c:v>
                </c:pt>
                <c:pt idx="31">
                  <c:v>3.0999999046325684</c:v>
                </c:pt>
                <c:pt idx="32">
                  <c:v>2</c:v>
                </c:pt>
                <c:pt idx="33">
                  <c:v>2.2999999523162842</c:v>
                </c:pt>
                <c:pt idx="34">
                  <c:v>1.8999999761581421</c:v>
                </c:pt>
                <c:pt idx="35">
                  <c:v>1.7999999523162842</c:v>
                </c:pt>
                <c:pt idx="36">
                  <c:v>2</c:v>
                </c:pt>
                <c:pt idx="37">
                  <c:v>2.2000000476837158</c:v>
                </c:pt>
                <c:pt idx="38">
                  <c:v>1.8999999761581421</c:v>
                </c:pt>
                <c:pt idx="39">
                  <c:v>1.2999999523162842</c:v>
                </c:pt>
                <c:pt idx="40">
                  <c:v>2.9000000953674316</c:v>
                </c:pt>
                <c:pt idx="41">
                  <c:v>2.2999999523162842</c:v>
                </c:pt>
                <c:pt idx="42">
                  <c:v>2.5999999046325684</c:v>
                </c:pt>
                <c:pt idx="43">
                  <c:v>2</c:v>
                </c:pt>
                <c:pt idx="44">
                  <c:v>2</c:v>
                </c:pt>
                <c:pt idx="45">
                  <c:v>1.5</c:v>
                </c:pt>
                <c:pt idx="46">
                  <c:v>1.7999999523162842</c:v>
                </c:pt>
                <c:pt idx="47">
                  <c:v>1.8999999761581421</c:v>
                </c:pt>
                <c:pt idx="48">
                  <c:v>3.2000000476837158</c:v>
                </c:pt>
                <c:pt idx="49">
                  <c:v>1.7999999523162842</c:v>
                </c:pt>
                <c:pt idx="50">
                  <c:v>2.2000000476837158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61-41F0-923B-914539F66B88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  <c:pt idx="0">
                  <c:v>dthrte85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Sheet1!$G$2:$G$52</c:f>
              <c:numCache>
                <c:formatCode>General</c:formatCode>
                <c:ptCount val="51"/>
                <c:pt idx="0">
                  <c:v>2.9000000953674316</c:v>
                </c:pt>
                <c:pt idx="1">
                  <c:v>3.2000000476837158</c:v>
                </c:pt>
                <c:pt idx="2">
                  <c:v>4.4000000953674316</c:v>
                </c:pt>
                <c:pt idx="3">
                  <c:v>3.4000000953674316</c:v>
                </c:pt>
                <c:pt idx="4">
                  <c:v>2.5999999046325684</c:v>
                </c:pt>
                <c:pt idx="5">
                  <c:v>2.4000000953674316</c:v>
                </c:pt>
                <c:pt idx="6">
                  <c:v>2</c:v>
                </c:pt>
                <c:pt idx="7">
                  <c:v>2.2000000476837158</c:v>
                </c:pt>
                <c:pt idx="8">
                  <c:v>3</c:v>
                </c:pt>
                <c:pt idx="9">
                  <c:v>3.4000000953674316</c:v>
                </c:pt>
                <c:pt idx="10">
                  <c:v>2.7000000476837158</c:v>
                </c:pt>
                <c:pt idx="11">
                  <c:v>2</c:v>
                </c:pt>
                <c:pt idx="12">
                  <c:v>3.5</c:v>
                </c:pt>
                <c:pt idx="13">
                  <c:v>2.2999999523162842</c:v>
                </c:pt>
                <c:pt idx="14">
                  <c:v>2.5999999046325684</c:v>
                </c:pt>
                <c:pt idx="15">
                  <c:v>2.4000000953674316</c:v>
                </c:pt>
                <c:pt idx="16">
                  <c:v>2.5999999046325684</c:v>
                </c:pt>
                <c:pt idx="17">
                  <c:v>2.5999999046325684</c:v>
                </c:pt>
                <c:pt idx="18">
                  <c:v>3</c:v>
                </c:pt>
                <c:pt idx="19">
                  <c:v>2.4000000953674316</c:v>
                </c:pt>
                <c:pt idx="20">
                  <c:v>2.2999999523162842</c:v>
                </c:pt>
                <c:pt idx="21">
                  <c:v>1.8999999761581421</c:v>
                </c:pt>
                <c:pt idx="22">
                  <c:v>2.4000000953674316</c:v>
                </c:pt>
                <c:pt idx="23">
                  <c:v>2</c:v>
                </c:pt>
                <c:pt idx="24">
                  <c:v>3.5999999046325684</c:v>
                </c:pt>
                <c:pt idx="25">
                  <c:v>2.5999999046325684</c:v>
                </c:pt>
                <c:pt idx="26">
                  <c:v>3.0999999046325684</c:v>
                </c:pt>
                <c:pt idx="27">
                  <c:v>2.0999999046325684</c:v>
                </c:pt>
                <c:pt idx="28">
                  <c:v>3.9000000953674316</c:v>
                </c:pt>
                <c:pt idx="29">
                  <c:v>2.5999999046325684</c:v>
                </c:pt>
                <c:pt idx="30">
                  <c:v>1.8999999761581421</c:v>
                </c:pt>
                <c:pt idx="31">
                  <c:v>4.1999998092651367</c:v>
                </c:pt>
                <c:pt idx="32">
                  <c:v>2.2999999523162842</c:v>
                </c:pt>
                <c:pt idx="33">
                  <c:v>3.0999999046325684</c:v>
                </c:pt>
                <c:pt idx="34">
                  <c:v>2.2000000476837158</c:v>
                </c:pt>
                <c:pt idx="35">
                  <c:v>2.0999999046325684</c:v>
                </c:pt>
                <c:pt idx="36">
                  <c:v>2.5</c:v>
                </c:pt>
                <c:pt idx="37">
                  <c:v>2.7999999523162842</c:v>
                </c:pt>
                <c:pt idx="38">
                  <c:v>2.4000000953674316</c:v>
                </c:pt>
                <c:pt idx="39">
                  <c:v>2.0999999046325684</c:v>
                </c:pt>
                <c:pt idx="40">
                  <c:v>3.5</c:v>
                </c:pt>
                <c:pt idx="41">
                  <c:v>2.2999999523162842</c:v>
                </c:pt>
                <c:pt idx="42">
                  <c:v>3.4000000953674316</c:v>
                </c:pt>
                <c:pt idx="43">
                  <c:v>2.7000000476837158</c:v>
                </c:pt>
                <c:pt idx="44">
                  <c:v>2.7999999523162842</c:v>
                </c:pt>
                <c:pt idx="45">
                  <c:v>2.5</c:v>
                </c:pt>
                <c:pt idx="46">
                  <c:v>2.0999999046325684</c:v>
                </c:pt>
                <c:pt idx="47">
                  <c:v>2.2999999523162842</c:v>
                </c:pt>
                <c:pt idx="48">
                  <c:v>3.5999999046325684</c:v>
                </c:pt>
                <c:pt idx="49">
                  <c:v>2.0999999046325684</c:v>
                </c:pt>
                <c:pt idx="50">
                  <c:v>2.7000000476837158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61-41F0-923B-914539F66B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0178592"/>
        <c:axId val="1570179072"/>
      </c:lineChart>
      <c:catAx>
        <c:axId val="157017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0179072"/>
        <c:crosses val="autoZero"/>
        <c:auto val="1"/>
        <c:lblAlgn val="ctr"/>
        <c:lblOffset val="100"/>
        <c:noMultiLvlLbl val="0"/>
      </c:catAx>
      <c:valAx>
        <c:axId val="157017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017859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c8a587eb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1c8a587eb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c8a587ebb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31c8a587ebb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70F5E568-DCBD-601A-6F6C-FF2D78F66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9EBAF69F-ACC1-1AF0-A089-05001953D7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221E6C5B-EF43-F286-D91E-E9A24C4C1C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2302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7EC3F603-40DA-DB12-3719-A916A3FB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D1786BC0-3475-4D2F-9F21-B98566AE57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166572D2-CD43-EC68-EB4F-E0E694085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115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DA7C1756-5DD8-5744-7F3C-E964F19C3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8ADE376A-A23A-7844-6759-B003BE32E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7D404DE9-1BEE-6BFE-1499-D0D6E3E0A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397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F04DE55B-B0E2-98EA-BAAB-2758BBC49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B14B2DB5-83BD-746F-B020-C658D31385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DE7B1839-1A4B-DD25-4A89-17E43C855B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6164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E63B8236-016E-3012-813D-3A5AB6BF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4E2561F2-182A-86D5-2C9B-C4A63A065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71EDCA15-8B1F-AB68-F048-C5DB6B159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3640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C0AE1AC3-D495-864F-2982-65830D8E0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c8a587ebb_2_290:notes">
            <a:extLst>
              <a:ext uri="{FF2B5EF4-FFF2-40B4-BE49-F238E27FC236}">
                <a16:creationId xmlns:a16="http://schemas.microsoft.com/office/drawing/2014/main" id="{B2DCF315-5DF1-FA6A-86E0-38BF25794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31c8a587ebb_2_290:notes">
            <a:extLst>
              <a:ext uri="{FF2B5EF4-FFF2-40B4-BE49-F238E27FC236}">
                <a16:creationId xmlns:a16="http://schemas.microsoft.com/office/drawing/2014/main" id="{16322225-C47D-2A69-17D9-CCF14339C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63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ce8db6be1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1" name="Google Shape;381;g31ce8db6be1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ce8db6be1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8" name="Google Shape;398;g31ce8db6be1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1ce8db6be1_2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3" name="Google Shape;413;g31ce8db6be1_2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8a587ebb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1c8a587ebb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ce8db6be1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3" name="Google Shape;423;g31ce8db6be1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1ce8db6be1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31ce8db6be1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ce8db6be1_2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3" name="Google Shape;453;g31ce8db6be1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c8a587eb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1c8a587eb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c8a587ebb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1c8a587ebb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c8a587ebb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1c8a587ebb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>
          <a:extLst>
            <a:ext uri="{FF2B5EF4-FFF2-40B4-BE49-F238E27FC236}">
              <a16:creationId xmlns:a16="http://schemas.microsoft.com/office/drawing/2014/main" id="{67C60174-A8EC-FD6F-75FB-6367D4A17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c8a587ebb_2_121:notes">
            <a:extLst>
              <a:ext uri="{FF2B5EF4-FFF2-40B4-BE49-F238E27FC236}">
                <a16:creationId xmlns:a16="http://schemas.microsoft.com/office/drawing/2014/main" id="{6615BD89-49C4-C15A-CC9C-9D2301658D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1c8a587ebb_2_121:notes">
            <a:extLst>
              <a:ext uri="{FF2B5EF4-FFF2-40B4-BE49-F238E27FC236}">
                <a16:creationId xmlns:a16="http://schemas.microsoft.com/office/drawing/2014/main" id="{0DDC16CD-ACE5-527B-2136-FB87B6BC6D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57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4212820E-C1EC-23A7-035F-74246BC54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8a587ebb_2_145:notes">
            <a:extLst>
              <a:ext uri="{FF2B5EF4-FFF2-40B4-BE49-F238E27FC236}">
                <a16:creationId xmlns:a16="http://schemas.microsoft.com/office/drawing/2014/main" id="{B149BD5D-CE48-6AF1-F31A-D653ADB906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1c8a587ebb_2_145:notes">
            <a:extLst>
              <a:ext uri="{FF2B5EF4-FFF2-40B4-BE49-F238E27FC236}">
                <a16:creationId xmlns:a16="http://schemas.microsoft.com/office/drawing/2014/main" id="{FA1605BE-68EE-4816-64B1-764F0F368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69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8a587ebb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1c8a587ebb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BD5D68BC-EDE9-4716-E9B3-1AA639C61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c8a587ebb_2_145:notes">
            <a:extLst>
              <a:ext uri="{FF2B5EF4-FFF2-40B4-BE49-F238E27FC236}">
                <a16:creationId xmlns:a16="http://schemas.microsoft.com/office/drawing/2014/main" id="{539C2357-256E-C5AF-A725-E09454CEB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1c8a587ebb_2_145:notes">
            <a:extLst>
              <a:ext uri="{FF2B5EF4-FFF2-40B4-BE49-F238E27FC236}">
                <a16:creationId xmlns:a16="http://schemas.microsoft.com/office/drawing/2014/main" id="{4652267C-A730-7A4E-F537-75F0C60E9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621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15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1579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744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1817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2776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9250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327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6721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251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906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9196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0658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254380" y="-257105"/>
            <a:ext cx="1989898" cy="5657710"/>
          </a:xfrm>
          <a:prstGeom prst="rect">
            <a:avLst/>
          </a:prstGeom>
          <a:solidFill>
            <a:srgbClr val="FDD05A">
              <a:alpha val="19607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5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1132382" y="387974"/>
            <a:ext cx="7859217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 dirty="0">
                <a:solidFill>
                  <a:srgbClr val="FDD05A"/>
                </a:solidFill>
                <a:latin typeface="Montserrat"/>
                <a:ea typeface="Montserrat"/>
                <a:cs typeface="Montserrat"/>
                <a:sym typeface="Montserrat"/>
              </a:rPr>
              <a:t>TRAFFIC FATALITIES ANALYSIS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-396408" y="-123825"/>
            <a:ext cx="5270754" cy="5391150"/>
          </a:xfrm>
          <a:custGeom>
            <a:avLst/>
            <a:gdLst/>
            <a:ahLst/>
            <a:cxnLst/>
            <a:rect l="l" t="t" r="r" b="b"/>
            <a:pathLst>
              <a:path w="10541508" h="10782300" extrusionOk="0">
                <a:moveTo>
                  <a:pt x="0" y="0"/>
                </a:moveTo>
                <a:lnTo>
                  <a:pt x="10541508" y="0"/>
                </a:lnTo>
                <a:lnTo>
                  <a:pt x="10541508" y="10782300"/>
                </a:lnTo>
                <a:lnTo>
                  <a:pt x="0" y="10782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l="-27048" r="-27048"/>
            </a:stretch>
          </a:blipFill>
          <a:ln>
            <a:noFill/>
          </a:ln>
        </p:spPr>
      </p:sp>
      <p:sp>
        <p:nvSpPr>
          <p:cNvPr id="237" name="Google Shape;237;p34"/>
          <p:cNvSpPr txBox="1"/>
          <p:nvPr/>
        </p:nvSpPr>
        <p:spPr>
          <a:xfrm>
            <a:off x="840206" y="1852613"/>
            <a:ext cx="2797528" cy="85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DD05A"/>
                </a:solidFill>
                <a:latin typeface="Montserrat"/>
                <a:ea typeface="Montserrat"/>
                <a:cs typeface="Montserrat"/>
                <a:sym typeface="Montserrat"/>
              </a:rPr>
              <a:t>Research and Statistics</a:t>
            </a:r>
            <a:endParaRPr sz="700"/>
          </a:p>
        </p:txBody>
      </p:sp>
      <p:grpSp>
        <p:nvGrpSpPr>
          <p:cNvPr id="238" name="Google Shape;238;p34"/>
          <p:cNvGrpSpPr/>
          <p:nvPr/>
        </p:nvGrpSpPr>
        <p:grpSpPr>
          <a:xfrm>
            <a:off x="5515710" y="1375187"/>
            <a:ext cx="3142349" cy="2837249"/>
            <a:chOff x="0" y="-66675"/>
            <a:chExt cx="8379596" cy="7565998"/>
          </a:xfrm>
        </p:grpSpPr>
        <p:sp>
          <p:nvSpPr>
            <p:cNvPr id="239" name="Google Shape;239;p34"/>
            <p:cNvSpPr txBox="1"/>
            <p:nvPr/>
          </p:nvSpPr>
          <p:spPr>
            <a:xfrm>
              <a:off x="0" y="-66675"/>
              <a:ext cx="8379596" cy="861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0" i="0" u="none" strike="noStrike" cap="none" dirty="0">
                  <a:solidFill>
                    <a:srgbClr val="FDD05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TAKE AWAY</a:t>
              </a:r>
              <a:endParaRPr sz="700" dirty="0"/>
            </a:p>
          </p:txBody>
        </p:sp>
        <p:sp>
          <p:nvSpPr>
            <p:cNvPr id="242" name="Google Shape;242;p34"/>
            <p:cNvSpPr txBox="1"/>
            <p:nvPr/>
          </p:nvSpPr>
          <p:spPr>
            <a:xfrm>
              <a:off x="0" y="854394"/>
              <a:ext cx="8379596" cy="44319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E6DCCA"/>
                  </a:solidFill>
                  <a:latin typeface="Montserrat Light"/>
                </a:rPr>
                <a:t>Previously shown figures emphasize the critical need for targeted interventions in distracted and impaired driving prevention, as well as improvements in road infrastructure to reduce fatalities effectively.</a:t>
              </a:r>
              <a:endParaRPr sz="1200" dirty="0">
                <a:solidFill>
                  <a:srgbClr val="E6DCCA"/>
                </a:solidFill>
                <a:latin typeface="Montserrat Light"/>
              </a:endParaRPr>
            </a:p>
          </p:txBody>
        </p:sp>
        <p:sp>
          <p:nvSpPr>
            <p:cNvPr id="243" name="Google Shape;243;p34"/>
            <p:cNvSpPr txBox="1"/>
            <p:nvPr/>
          </p:nvSpPr>
          <p:spPr>
            <a:xfrm>
              <a:off x="0" y="3968240"/>
              <a:ext cx="8379596" cy="430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244" name="Google Shape;244;p34"/>
            <p:cNvSpPr txBox="1"/>
            <p:nvPr/>
          </p:nvSpPr>
          <p:spPr>
            <a:xfrm>
              <a:off x="0" y="7068435"/>
              <a:ext cx="8379596" cy="430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</p:grpSp>
      <p:sp>
        <p:nvSpPr>
          <p:cNvPr id="245" name="Google Shape;245;p34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34"/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C2529"/>
                </a:solidFill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0E83B962-FDFD-4B51-6B63-2BCB10A7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B60017B0-F004-74E2-0AE1-7FA11C6F1F39}"/>
              </a:ext>
            </a:extLst>
          </p:cNvPr>
          <p:cNvSpPr/>
          <p:nvPr/>
        </p:nvSpPr>
        <p:spPr>
          <a:xfrm>
            <a:off x="0" y="-23853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62A8EEF0-707F-5852-31DF-1F5C98A53D44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MODEL SPECIFICATION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78D46E-1FD6-15C7-CF83-CC914D38E7FD}"/>
              </a:ext>
            </a:extLst>
          </p:cNvPr>
          <p:cNvSpPr txBox="1"/>
          <p:nvPr/>
        </p:nvSpPr>
        <p:spPr>
          <a:xfrm>
            <a:off x="246490" y="836544"/>
            <a:ext cx="8504845" cy="2821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dthrateit=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β0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β1⋅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Lawit +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β2⋅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Speedit +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δ_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 +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γ_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t + </a:t>
            </a:r>
            <a:r>
              <a:rPr kumimoji="0" lang="el-G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ϵ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​Dependent Variable: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dthrateit​ (fatality rate)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	dthrate_it is the traffic fatality rate for state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i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 at time 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Independent Variables: 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Lawit​(indicator for laws), Speedit​(speed limits).</a:t>
            </a:r>
          </a:p>
          <a:p>
            <a:pPr marL="1714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	Law_it is a binary indicator for specific laws in place (e.g., cadmn, copen, cspeed).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Residual Term (ϵit)​:</a:t>
            </a:r>
          </a:p>
          <a:p>
            <a:pPr marL="4572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            Represents unobserved factors influencing traffic fatalities that are not captured by the model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2033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80B452E4-CA1D-8D95-6042-F4E8E000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0;p40">
            <a:extLst>
              <a:ext uri="{FF2B5EF4-FFF2-40B4-BE49-F238E27FC236}">
                <a16:creationId xmlns:a16="http://schemas.microsoft.com/office/drawing/2014/main" id="{781B09C9-F4B4-470D-1AC5-B0F8AA23B286}"/>
              </a:ext>
            </a:extLst>
          </p:cNvPr>
          <p:cNvSpPr/>
          <p:nvPr/>
        </p:nvSpPr>
        <p:spPr>
          <a:xfrm>
            <a:off x="4118776" y="831740"/>
            <a:ext cx="4866198" cy="416963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EE768234-9F27-24AF-BD31-B72EE7D0670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D093A674-9A05-9D00-6755-E8318CB484A9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0BCB5-0839-9866-2F76-16E4955425DC}"/>
              </a:ext>
            </a:extLst>
          </p:cNvPr>
          <p:cNvSpPr txBox="1"/>
          <p:nvPr/>
        </p:nvSpPr>
        <p:spPr>
          <a:xfrm>
            <a:off x="4277802" y="1038694"/>
            <a:ext cx="47071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Key Coefficients: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Law (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β1​)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l-G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1 value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~ −0.225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Interpretation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The coefficient is negative and statistically significant (p&lt;0.05)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Meaning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Stricter traffic laws reduce traffic fatalities by 0.225 units on average for each additional law.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Example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A state that implements more traffic laws may see its fatality rate drop from 2.5 to 2.275 fatalities per 100,000 population.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Policy Implication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Policymakers should focus on expanding and enforcing such laws to improve road safety.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81574-F6D8-056D-A65D-DC875B240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88" y="1317846"/>
            <a:ext cx="3588608" cy="25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90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E90BB448-0808-6337-7BB6-D1E837256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A8A4C771-D3E1-FE57-8830-60E8138CAA3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F8033DB7-9454-B0CB-BF00-2C096FA1770C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9AA746-B9C1-F785-C102-7A6D1472C06A}"/>
              </a:ext>
            </a:extLst>
          </p:cNvPr>
          <p:cNvSpPr txBox="1"/>
          <p:nvPr/>
        </p:nvSpPr>
        <p:spPr>
          <a:xfrm>
            <a:off x="4245996" y="1038694"/>
            <a:ext cx="470717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Key Coefficients: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Speed (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2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​)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l-G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2 value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~ 0.174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Interpretation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The coefficient is positive but not statistically significant (p&gt;0.05).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Meaning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While higher speed limits are associated with increased fatality rates, the relationship is not definitive in this dataset.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Example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A state that implements more traffic laws may see its fatality rate drop from 2.5 to 2.275 fatalities per 100,000 population.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Policy Implication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Further research is needed to confirm the effect of speed limits, but caution is warranted when setting high limits.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792D4F-5396-8503-62B3-6782CDF8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56" y="1317846"/>
            <a:ext cx="3588608" cy="250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2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FF6FF0A2-DCFB-DBC9-297D-CAB1F8FC2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FF09B0BD-6BF3-BBD9-FCEC-170619FE6F3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45DB9F31-DC9C-2862-9C31-901C5994F3D1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10D443-E2FE-61DF-3EAF-65C620E0355D}"/>
              </a:ext>
            </a:extLst>
          </p:cNvPr>
          <p:cNvSpPr txBox="1"/>
          <p:nvPr/>
        </p:nvSpPr>
        <p:spPr>
          <a:xfrm>
            <a:off x="4171135" y="781562"/>
            <a:ext cx="4707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After adding interaction variable(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):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dthrateit​ =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β0​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β1​⋅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Lawit​ +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β2​⋅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Speedit ​+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β3​⋅(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Law × Speed)it​ + 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ϵ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it​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Law x Speed (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3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​)</a:t>
            </a:r>
            <a:r>
              <a:rPr kumimoji="0" lang="el-GR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l-GR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</a:t>
            </a:r>
            <a:r>
              <a:rPr kumimoji="0" lang="el-GR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β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3 value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~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 Interpretation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The coefficient is positive but not statistically significant (p&gt;0.05).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Meaning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While higher speed limits are associated with increased fatality rates, the relationship is not definitive in this dataset.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Example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A state that implements more traffic laws may see its fatality rate drop from 2.5 to 2.275 fatalities per 100,000 population.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Policy Implication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 Further research is needed to confirm the effect of speed limits, but caution is warranted when setting high limits.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D9837-783A-1D17-6EC4-CB01DE82B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53" y="1279400"/>
            <a:ext cx="3564890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7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C0048D20-62C6-F6FD-A66A-CA5A7C63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D5F344DC-579F-9719-CD6B-A3BFF12DEFD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80D2C846-DE7F-E696-E0E9-1580B75D57C4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cs typeface="Arial"/>
                <a:sym typeface="Arial"/>
              </a:rPr>
              <a:t>DEATH RATES 90 vs 85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D6444D1-770E-7B13-E21D-9A3B79E93ADF}"/>
              </a:ext>
            </a:extLst>
          </p:cNvPr>
          <p:cNvGraphicFramePr>
            <a:graphicFrameLocks/>
          </p:cNvGraphicFramePr>
          <p:nvPr/>
        </p:nvGraphicFramePr>
        <p:xfrm>
          <a:off x="2095500" y="1045860"/>
          <a:ext cx="49530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059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E919A127-12FE-4CA6-D513-EB3C6EC15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>
            <a:extLst>
              <a:ext uri="{FF2B5EF4-FFF2-40B4-BE49-F238E27FC236}">
                <a16:creationId xmlns:a16="http://schemas.microsoft.com/office/drawing/2014/main" id="{766F7C91-3491-E803-B9F5-707245A110C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9" b="-21107"/>
            </a:stretch>
          </a:blip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8" name="Google Shape;328;p40">
            <a:extLst>
              <a:ext uri="{FF2B5EF4-FFF2-40B4-BE49-F238E27FC236}">
                <a16:creationId xmlns:a16="http://schemas.microsoft.com/office/drawing/2014/main" id="{7D341A7D-A938-DA1F-9313-A31EA59C8870}"/>
              </a:ext>
            </a:extLst>
          </p:cNvPr>
          <p:cNvSpPr txBox="1"/>
          <p:nvPr/>
        </p:nvSpPr>
        <p:spPr>
          <a:xfrm>
            <a:off x="1036721" y="206954"/>
            <a:ext cx="6950429" cy="40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cs typeface="Arial"/>
                <a:sym typeface="Montserrat"/>
              </a:rPr>
              <a:t>RECOMMENDATIONS FOR REDUCING FATALITY RATE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5AFBE-FEE4-1DE0-8EFD-55896C4BA9D1}"/>
              </a:ext>
            </a:extLst>
          </p:cNvPr>
          <p:cNvSpPr txBox="1"/>
          <p:nvPr/>
        </p:nvSpPr>
        <p:spPr>
          <a:xfrm>
            <a:off x="259513" y="1097280"/>
            <a:ext cx="849182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Actionable Policy Implications: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Stricter Traffic Laws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Expand laws like administrative penalties and open-container restrictions.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Increase enforcement to achieve measurable reductions in fatalities.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Evaluate Speed Limits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Consider lower speed limits in high-risk states.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Study enforcement effectiveness to clarify speed-fatality relationships.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+mj-lt"/>
              <a:buAutoNum type="arabicPeriod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itchFamily="2" charset="7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Targeted Interventions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Focus on states with persistently high fatality rates (identified by fixed effects).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itchFamily="2" charset="77"/>
                <a:cs typeface="Arial"/>
                <a:sym typeface="Arial"/>
              </a:rPr>
              <a:t>Improve road infrastructure in high-risk areas.</a:t>
            </a:r>
          </a:p>
        </p:txBody>
      </p:sp>
    </p:spTree>
    <p:extLst>
      <p:ext uri="{BB962C8B-B14F-4D97-AF65-F5344CB8AC3E}">
        <p14:creationId xmlns:p14="http://schemas.microsoft.com/office/powerpoint/2010/main" val="86195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216" b="-8219"/>
            </a:stretch>
          </a:blipFill>
          <a:ln>
            <a:noFill/>
          </a:ln>
        </p:spPr>
      </p:sp>
      <p:sp>
        <p:nvSpPr>
          <p:cNvPr id="384" name="Google Shape;384;p46"/>
          <p:cNvSpPr txBox="1"/>
          <p:nvPr/>
        </p:nvSpPr>
        <p:spPr>
          <a:xfrm>
            <a:off x="1254363" y="483788"/>
            <a:ext cx="663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tabLst/>
              <a:defRPr/>
            </a:pPr>
            <a:r>
              <a:rPr kumimoji="0" lang="en" sz="3000" b="1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Real World Findings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Google Shape;38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7867" y="1406135"/>
            <a:ext cx="2437050" cy="233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886" y="1406135"/>
            <a:ext cx="2437050" cy="233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6064" y="1406135"/>
            <a:ext cx="2437050" cy="233123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6"/>
          <p:cNvSpPr txBox="1"/>
          <p:nvPr/>
        </p:nvSpPr>
        <p:spPr>
          <a:xfrm>
            <a:off x="794487" y="3774263"/>
            <a:ext cx="194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Policymakers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3597076" y="3774263"/>
            <a:ext cx="1949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Urban Planners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6380635" y="3774263"/>
            <a:ext cx="194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Public Health Campaigns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92" name="Google Shape;392;p46"/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46" y="1463046"/>
            <a:ext cx="1949700" cy="1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7138" y="1463049"/>
            <a:ext cx="1949700" cy="1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643" y="1725412"/>
            <a:ext cx="2543656" cy="1692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7"/>
          <p:cNvGrpSpPr/>
          <p:nvPr/>
        </p:nvGrpSpPr>
        <p:grpSpPr>
          <a:xfrm>
            <a:off x="1675565" y="611846"/>
            <a:ext cx="6474150" cy="3515870"/>
            <a:chOff x="0" y="47625"/>
            <a:chExt cx="17264400" cy="9375653"/>
          </a:xfrm>
        </p:grpSpPr>
        <p:sp>
          <p:nvSpPr>
            <p:cNvPr id="401" name="Google Shape;401;p47"/>
            <p:cNvSpPr txBox="1"/>
            <p:nvPr/>
          </p:nvSpPr>
          <p:spPr>
            <a:xfrm>
              <a:off x="0" y="47625"/>
              <a:ext cx="172644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  <a:tabLst/>
                <a:defRPr/>
              </a:pPr>
              <a:r>
                <a:rPr kumimoji="0" lang="en" sz="3000" b="1" i="0" u="none" strike="noStrike" kern="0" cap="none" spc="0" normalizeH="0" baseline="0" noProof="0">
                  <a:ln>
                    <a:noFill/>
                  </a:ln>
                  <a:solidFill>
                    <a:srgbClr val="E6DCC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Policymakers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7"/>
            <p:cNvSpPr txBox="1"/>
            <p:nvPr/>
          </p:nvSpPr>
          <p:spPr>
            <a:xfrm>
              <a:off x="0" y="2186017"/>
              <a:ext cx="1726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Strengthen Enforcement of Traffic Laws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7"/>
            <p:cNvSpPr txBox="1"/>
            <p:nvPr/>
          </p:nvSpPr>
          <p:spPr>
            <a:xfrm>
              <a:off x="0" y="4636544"/>
              <a:ext cx="1726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Data-Driven Policy Reforms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7"/>
            <p:cNvSpPr txBox="1"/>
            <p:nvPr/>
          </p:nvSpPr>
          <p:spPr>
            <a:xfrm>
              <a:off x="0" y="7121525"/>
              <a:ext cx="17264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Expected Measurable Outcomes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7"/>
            <p:cNvSpPr txBox="1"/>
            <p:nvPr/>
          </p:nvSpPr>
          <p:spPr>
            <a:xfrm>
              <a:off x="0" y="3033578"/>
              <a:ext cx="17264400" cy="316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DCC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Implement stricter penalties for impaired driving, distracted driving, and other high-risk behaviors.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DCCA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DCCA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E6DCCA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06" name="Google Shape;406;p47"/>
            <p:cNvSpPr txBox="1"/>
            <p:nvPr/>
          </p:nvSpPr>
          <p:spPr>
            <a:xfrm>
              <a:off x="0" y="5459278"/>
              <a:ext cx="17264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DCC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Use findings from analysis to identify high-risk regions and demographics requiring targeted interventions.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7"/>
            <p:cNvSpPr txBox="1"/>
            <p:nvPr/>
          </p:nvSpPr>
          <p:spPr>
            <a:xfrm>
              <a:off x="0" y="7986578"/>
              <a:ext cx="17264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E6DCC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A 15–20% reduction in traffic fatalities in areas with stricter enforcement has been observed..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47"/>
          <p:cNvSpPr/>
          <p:nvPr/>
        </p:nvSpPr>
        <p:spPr>
          <a:xfrm>
            <a:off x="-1045633" y="-161925"/>
            <a:ext cx="2057400" cy="5467350"/>
          </a:xfrm>
          <a:prstGeom prst="rect">
            <a:avLst/>
          </a:prstGeom>
          <a:solidFill>
            <a:srgbClr val="FDD05A">
              <a:alpha val="19215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0" name="Google Shape;410;p47"/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/>
          <p:nvPr/>
        </p:nvSpPr>
        <p:spPr>
          <a:xfrm>
            <a:off x="4830225" y="2422618"/>
            <a:ext cx="4423500" cy="2712000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8"/>
          <p:cNvGrpSpPr/>
          <p:nvPr/>
        </p:nvGrpSpPr>
        <p:grpSpPr>
          <a:xfrm>
            <a:off x="5547972" y="364668"/>
            <a:ext cx="2988000" cy="1937082"/>
            <a:chOff x="67" y="-1131950"/>
            <a:chExt cx="7968000" cy="5165554"/>
          </a:xfrm>
        </p:grpSpPr>
        <p:sp>
          <p:nvSpPr>
            <p:cNvPr id="417" name="Google Shape;417;p48"/>
            <p:cNvSpPr txBox="1"/>
            <p:nvPr/>
          </p:nvSpPr>
          <p:spPr>
            <a:xfrm>
              <a:off x="67" y="-1131950"/>
              <a:ext cx="79680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  <a:tabLst/>
                <a:defRPr/>
              </a:pPr>
              <a:r>
                <a:rPr kumimoji="0" lang="en" sz="2000" b="1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Urban Planners</a:t>
              </a: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8"/>
            <p:cNvSpPr txBox="1"/>
            <p:nvPr/>
          </p:nvSpPr>
          <p:spPr>
            <a:xfrm>
              <a:off x="67" y="11204"/>
              <a:ext cx="7968000" cy="402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Focus on High-Risk Areas :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r>
                <a:rPr kumimoji="0" lang="en" sz="14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Identify and redesign accident-prone roads and intersections highlighted in the analysis.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8"/>
          <p:cNvSpPr txBox="1"/>
          <p:nvPr/>
        </p:nvSpPr>
        <p:spPr>
          <a:xfrm>
            <a:off x="5547950" y="2571750"/>
            <a:ext cx="34146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Invest in Safer Infrastructure: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Build separate bike lanes and pedestrian walkways to reduce collisions.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Improve lighting and visibility on poorly lit roads to prevent night-time accidents.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8"/>
          <p:cNvSpPr/>
          <p:nvPr/>
        </p:nvSpPr>
        <p:spPr>
          <a:xfrm>
            <a:off x="-161540" y="-125280"/>
            <a:ext cx="4991766" cy="5394059"/>
          </a:xfrm>
          <a:custGeom>
            <a:avLst/>
            <a:gdLst/>
            <a:ahLst/>
            <a:cxnLst/>
            <a:rect l="l" t="t" r="r" b="b"/>
            <a:pathLst>
              <a:path w="9983531" h="10788118" extrusionOk="0">
                <a:moveTo>
                  <a:pt x="0" y="0"/>
                </a:moveTo>
                <a:lnTo>
                  <a:pt x="9983531" y="0"/>
                </a:lnTo>
                <a:lnTo>
                  <a:pt x="9983531" y="10788118"/>
                </a:lnTo>
                <a:lnTo>
                  <a:pt x="0" y="10788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9579" b="-19579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5A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-306562" y="-190248"/>
            <a:ext cx="4740617" cy="5518206"/>
          </a:xfrm>
          <a:custGeom>
            <a:avLst/>
            <a:gdLst/>
            <a:ahLst/>
            <a:cxnLst/>
            <a:rect l="l" t="t" r="r" b="b"/>
            <a:pathLst>
              <a:path w="9481234" h="11036412" extrusionOk="0">
                <a:moveTo>
                  <a:pt x="0" y="0"/>
                </a:moveTo>
                <a:lnTo>
                  <a:pt x="9481234" y="0"/>
                </a:lnTo>
                <a:lnTo>
                  <a:pt x="9481234" y="11036412"/>
                </a:lnTo>
                <a:lnTo>
                  <a:pt x="0" y="1103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4590" b="-14589"/>
            </a:stretch>
          </a:blipFill>
          <a:ln>
            <a:noFill/>
          </a:ln>
        </p:spPr>
      </p:sp>
      <p:grpSp>
        <p:nvGrpSpPr>
          <p:cNvPr id="138" name="Google Shape;138;p26"/>
          <p:cNvGrpSpPr/>
          <p:nvPr/>
        </p:nvGrpSpPr>
        <p:grpSpPr>
          <a:xfrm>
            <a:off x="4977258" y="847659"/>
            <a:ext cx="3638025" cy="3641213"/>
            <a:chOff x="0" y="47625"/>
            <a:chExt cx="9701400" cy="7217620"/>
          </a:xfrm>
        </p:grpSpPr>
        <p:sp>
          <p:nvSpPr>
            <p:cNvPr id="139" name="Google Shape;139;p26"/>
            <p:cNvSpPr txBox="1"/>
            <p:nvPr/>
          </p:nvSpPr>
          <p:spPr>
            <a:xfrm>
              <a:off x="0" y="47625"/>
              <a:ext cx="9701400" cy="13542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solidFill>
                    <a:srgbClr val="1C2529"/>
                  </a:solidFill>
                  <a:latin typeface="Montserrat"/>
                  <a:sym typeface="Montserrat"/>
                </a:rPr>
                <a:t>Agenda</a:t>
              </a:r>
              <a:endParaRPr sz="700" dirty="0"/>
            </a:p>
          </p:txBody>
        </p:sp>
        <p:sp>
          <p:nvSpPr>
            <p:cNvPr id="140" name="Google Shape;140;p26"/>
            <p:cNvSpPr txBox="1"/>
            <p:nvPr/>
          </p:nvSpPr>
          <p:spPr>
            <a:xfrm>
              <a:off x="0" y="1975065"/>
              <a:ext cx="8896825" cy="739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i="0" u="none" strike="noStrike" cap="none">
                  <a:solidFill>
                    <a:srgbClr val="1C252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Topics to be Discussed</a:t>
              </a:r>
              <a:endParaRPr sz="700"/>
            </a:p>
          </p:txBody>
        </p:sp>
        <p:sp>
          <p:nvSpPr>
            <p:cNvPr id="141" name="Google Shape;141;p26"/>
            <p:cNvSpPr txBox="1"/>
            <p:nvPr/>
          </p:nvSpPr>
          <p:spPr>
            <a:xfrm>
              <a:off x="0" y="3387262"/>
              <a:ext cx="8973451" cy="3877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C2529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Need for the Study</a:t>
              </a:r>
              <a:r>
                <a:rPr lang="en" sz="1400" b="0" i="0" u="none" strike="noStrike" cap="none" dirty="0">
                  <a:solidFill>
                    <a:srgbClr val="1C2529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</a:t>
              </a:r>
            </a:p>
            <a:p>
              <a:pPr marL="0" marR="0" lvl="0" indent="0" algn="l" rtl="0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C2529"/>
                  </a:solidFill>
                  <a:latin typeface="Montserrat Light"/>
                  <a:sym typeface="Montserrat Light"/>
                </a:rPr>
                <a:t>Exploring key drivers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C2529"/>
                  </a:solidFill>
                  <a:latin typeface="Montserrat Light"/>
                  <a:sym typeface="Montserrat Light"/>
                </a:rPr>
                <a:t>Model and Analysis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1C2529"/>
                  </a:solidFill>
                  <a:latin typeface="Montserrat Light"/>
                  <a:sym typeface="Montserrat Light"/>
                </a:rPr>
                <a:t>Real World Applications</a:t>
              </a: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700" dirty="0">
                <a:solidFill>
                  <a:srgbClr val="1C2529"/>
                </a:solidFill>
                <a:latin typeface="Montserrat Light"/>
                <a:sym typeface="Montserrat Light"/>
              </a:endParaRPr>
            </a:p>
          </p:txBody>
        </p:sp>
      </p:grpSp>
      <p:sp>
        <p:nvSpPr>
          <p:cNvPr id="142" name="Google Shape;142;p26"/>
          <p:cNvSpPr/>
          <p:nvPr/>
        </p:nvSpPr>
        <p:spPr>
          <a:xfrm>
            <a:off x="-80749" y="464410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19" b="-9219"/>
            </a:stretch>
          </a:blipFill>
          <a:ln>
            <a:noFill/>
          </a:ln>
        </p:spPr>
      </p:sp>
      <p:sp>
        <p:nvSpPr>
          <p:cNvPr id="426" name="Google Shape;426;p49"/>
          <p:cNvSpPr/>
          <p:nvPr/>
        </p:nvSpPr>
        <p:spPr>
          <a:xfrm>
            <a:off x="514350" y="-161726"/>
            <a:ext cx="3682384" cy="5466951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545338" y="1448775"/>
            <a:ext cx="3620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2529"/>
              </a:buClr>
              <a:buSzPts val="1400"/>
              <a:buFont typeface="Montserrat Light"/>
              <a:buChar char="●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Raise Awareness Through Campaigns - Design impactful campaigns addressing the dangers of speeding, distracted driving, and alcohol consumption.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2529"/>
              </a:buClr>
              <a:buSzPts val="1400"/>
              <a:buFont typeface="Montserrat Light"/>
              <a:buChar char="●"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 Light"/>
                <a:ea typeface="Montserrat Light"/>
                <a:cs typeface="Montserrat Light"/>
                <a:sym typeface="Montserrat Light"/>
              </a:rPr>
              <a:t>Promote Behavioral Change -Highlight success stories and testimonials from individuals or regions with reduced fatalities.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1C2529"/>
              </a:solidFill>
              <a:effectLst/>
              <a:uLnTx/>
              <a:uFillTx/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861535" y="1035024"/>
            <a:ext cx="2988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1C2529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Public Health Campaigns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1106" b="-21104"/>
            </a:stretch>
          </a:blipFill>
          <a:ln>
            <a:noFill/>
          </a:ln>
        </p:spPr>
      </p:sp>
      <p:sp>
        <p:nvSpPr>
          <p:cNvPr id="434" name="Google Shape;434;p50"/>
          <p:cNvSpPr txBox="1"/>
          <p:nvPr/>
        </p:nvSpPr>
        <p:spPr>
          <a:xfrm>
            <a:off x="1096786" y="463816"/>
            <a:ext cx="695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" sz="2800" b="1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Broader Societal Benefits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/>
          <p:nvPr/>
        </p:nvSpPr>
        <p:spPr>
          <a:xfrm>
            <a:off x="514350" y="1533525"/>
            <a:ext cx="3990975" cy="1495425"/>
          </a:xfrm>
          <a:prstGeom prst="rect">
            <a:avLst/>
          </a:prstGeom>
          <a:solidFill>
            <a:srgbClr val="FDD05A">
              <a:alpha val="19215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514350" y="3133725"/>
            <a:ext cx="3990975" cy="1495425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0"/>
          <p:cNvSpPr/>
          <p:nvPr/>
        </p:nvSpPr>
        <p:spPr>
          <a:xfrm>
            <a:off x="4638675" y="1533525"/>
            <a:ext cx="3990975" cy="1495425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0"/>
          <p:cNvSpPr/>
          <p:nvPr/>
        </p:nvSpPr>
        <p:spPr>
          <a:xfrm>
            <a:off x="4638675" y="3133725"/>
            <a:ext cx="3990975" cy="1495425"/>
          </a:xfrm>
          <a:prstGeom prst="rect">
            <a:avLst/>
          </a:prstGeom>
          <a:solidFill>
            <a:srgbClr val="FDD05A">
              <a:alpha val="19215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50"/>
          <p:cNvGrpSpPr/>
          <p:nvPr/>
        </p:nvGrpSpPr>
        <p:grpSpPr>
          <a:xfrm>
            <a:off x="831673" y="1664795"/>
            <a:ext cx="3356327" cy="1357829"/>
            <a:chOff x="0" y="-559675"/>
            <a:chExt cx="8950205" cy="3620873"/>
          </a:xfrm>
        </p:grpSpPr>
        <p:sp>
          <p:nvSpPr>
            <p:cNvPr id="440" name="Google Shape;440;p50"/>
            <p:cNvSpPr txBox="1"/>
            <p:nvPr/>
          </p:nvSpPr>
          <p:spPr>
            <a:xfrm>
              <a:off x="0" y="-559675"/>
              <a:ext cx="895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Improved Community Safety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0"/>
            <p:cNvSpPr txBox="1"/>
            <p:nvPr/>
          </p:nvSpPr>
          <p:spPr>
            <a:xfrm>
              <a:off x="5" y="352198"/>
              <a:ext cx="89502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Reducing traffic fatalities fosters safer neighborhoods, encouraging more pedestrian and cyclist activity while boosting trust in public infrastructure.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50"/>
          <p:cNvGrpSpPr/>
          <p:nvPr/>
        </p:nvGrpSpPr>
        <p:grpSpPr>
          <a:xfrm>
            <a:off x="4955998" y="1664803"/>
            <a:ext cx="3356327" cy="1293964"/>
            <a:chOff x="0" y="-559653"/>
            <a:chExt cx="8950205" cy="3450568"/>
          </a:xfrm>
        </p:grpSpPr>
        <p:sp>
          <p:nvSpPr>
            <p:cNvPr id="443" name="Google Shape;443;p50"/>
            <p:cNvSpPr txBox="1"/>
            <p:nvPr/>
          </p:nvSpPr>
          <p:spPr>
            <a:xfrm>
              <a:off x="5" y="-559653"/>
              <a:ext cx="895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1C2529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Reduced Healthcare Costs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0"/>
            <p:cNvSpPr txBox="1"/>
            <p:nvPr/>
          </p:nvSpPr>
          <p:spPr>
            <a:xfrm>
              <a:off x="0" y="181915"/>
              <a:ext cx="89502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1C2529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 Fewer accidents mean less strain on emergency services, hospitals, and long-term care systems, freeing resources for other critical healthcare needs..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50"/>
          <p:cNvGrpSpPr/>
          <p:nvPr/>
        </p:nvGrpSpPr>
        <p:grpSpPr>
          <a:xfrm>
            <a:off x="831673" y="3219157"/>
            <a:ext cx="3410700" cy="1301272"/>
            <a:chOff x="0" y="-681908"/>
            <a:chExt cx="9095200" cy="3470057"/>
          </a:xfrm>
        </p:grpSpPr>
        <p:sp>
          <p:nvSpPr>
            <p:cNvPr id="446" name="Google Shape;446;p50"/>
            <p:cNvSpPr txBox="1"/>
            <p:nvPr/>
          </p:nvSpPr>
          <p:spPr>
            <a:xfrm>
              <a:off x="0" y="-681908"/>
              <a:ext cx="895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1C2529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Enhanced Quality of Life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0"/>
            <p:cNvSpPr txBox="1"/>
            <p:nvPr/>
          </p:nvSpPr>
          <p:spPr>
            <a:xfrm>
              <a:off x="145000" y="79148"/>
              <a:ext cx="89502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1C2529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Safer roads lead to better mental and physical well-being, creating more connected and thriving communities for all residents.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50"/>
          <p:cNvGrpSpPr/>
          <p:nvPr/>
        </p:nvGrpSpPr>
        <p:grpSpPr>
          <a:xfrm>
            <a:off x="4977748" y="3219157"/>
            <a:ext cx="3356325" cy="1355460"/>
            <a:chOff x="58000" y="-681908"/>
            <a:chExt cx="8950200" cy="3614557"/>
          </a:xfrm>
        </p:grpSpPr>
        <p:sp>
          <p:nvSpPr>
            <p:cNvPr id="449" name="Google Shape;449;p50"/>
            <p:cNvSpPr txBox="1"/>
            <p:nvPr/>
          </p:nvSpPr>
          <p:spPr>
            <a:xfrm>
              <a:off x="58000" y="-681908"/>
              <a:ext cx="8950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  <a:tabLst/>
                <a:defRPr/>
              </a:pPr>
              <a:r>
                <a:rPr kumimoji="0" lang="en" sz="15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Actionable Recommendations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0"/>
            <p:cNvSpPr txBox="1"/>
            <p:nvPr/>
          </p:nvSpPr>
          <p:spPr>
            <a:xfrm>
              <a:off x="58000" y="223648"/>
              <a:ext cx="8950200" cy="27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>
                  <a:ln>
                    <a:noFill/>
                  </a:ln>
                  <a:solidFill>
                    <a:srgbClr val="FDD05A"/>
                  </a:solidFill>
                  <a:effectLst/>
                  <a:uLnTx/>
                  <a:uFillTx/>
                  <a:latin typeface="Montserrat Light"/>
                  <a:ea typeface="Montserrat Light"/>
                  <a:cs typeface="Montserrat Light"/>
                  <a:sym typeface="Montserrat Light"/>
                </a:rPr>
                <a:t>Advocate for stricter laws, safer infrastructure, and targeted awareness campaigns to achieve measurable improvements in road safety.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7315" r="-27313"/>
            </a:stretch>
          </a:blipFill>
          <a:ln>
            <a:noFill/>
          </a:ln>
        </p:spPr>
      </p:sp>
      <p:sp>
        <p:nvSpPr>
          <p:cNvPr id="456" name="Google Shape;456;p51"/>
          <p:cNvSpPr txBox="1"/>
          <p:nvPr/>
        </p:nvSpPr>
        <p:spPr>
          <a:xfrm>
            <a:off x="5391500" y="2132325"/>
            <a:ext cx="31422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Thank You &amp; </a:t>
            </a:r>
            <a:b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</a:br>
            <a:r>
              <a:rPr kumimoji="0" lang="en" sz="1700" b="0" i="0" u="none" strike="noStrike" kern="0" cap="none" spc="0" normalizeH="0" baseline="0" noProof="0">
                <a:ln>
                  <a:noFill/>
                </a:ln>
                <a:solidFill>
                  <a:srgbClr val="FDD05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Happy Holidays!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1"/>
          <p:cNvSpPr/>
          <p:nvPr/>
        </p:nvSpPr>
        <p:spPr>
          <a:xfrm>
            <a:off x="-704553" y="-139700"/>
            <a:ext cx="5048250" cy="5656263"/>
          </a:xfrm>
          <a:prstGeom prst="rect">
            <a:avLst/>
          </a:prstGeom>
          <a:solidFill>
            <a:srgbClr val="FDD05A">
              <a:alpha val="19215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612225" y="2137577"/>
            <a:ext cx="2979300" cy="6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tabLst/>
              <a:defRPr/>
            </a:pPr>
            <a:r>
              <a:rPr kumimoji="0" lang="en" sz="1700" b="1" i="0" u="none" strike="noStrike" kern="0" cap="none" spc="0" normalizeH="0" baseline="0" noProof="0">
                <a:ln>
                  <a:noFill/>
                </a:ln>
                <a:solidFill>
                  <a:srgbClr val="E6DCCA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We're open for questions and comments.</a:t>
            </a: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1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27"/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C2529"/>
                </a:solidFill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sz="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7670DE-FF0D-CECD-613D-7CA21F99A86E}"/>
              </a:ext>
            </a:extLst>
          </p:cNvPr>
          <p:cNvGrpSpPr/>
          <p:nvPr/>
        </p:nvGrpSpPr>
        <p:grpSpPr>
          <a:xfrm>
            <a:off x="491876" y="2053570"/>
            <a:ext cx="8418175" cy="2351888"/>
            <a:chOff x="496119" y="1327844"/>
            <a:chExt cx="8151763" cy="2351888"/>
          </a:xfrm>
        </p:grpSpPr>
        <p:sp>
          <p:nvSpPr>
            <p:cNvPr id="7" name="Text 0">
              <a:extLst>
                <a:ext uri="{FF2B5EF4-FFF2-40B4-BE49-F238E27FC236}">
                  <a16:creationId xmlns:a16="http://schemas.microsoft.com/office/drawing/2014/main" id="{125B3D87-16AD-3A50-AC52-FDD197B114EE}"/>
                </a:ext>
              </a:extLst>
            </p:cNvPr>
            <p:cNvSpPr/>
            <p:nvPr/>
          </p:nvSpPr>
          <p:spPr>
            <a:xfrm>
              <a:off x="496119" y="1327844"/>
              <a:ext cx="8151763" cy="8859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3469"/>
                </a:lnSpc>
              </a:pPr>
              <a:r>
                <a:rPr lang="en-US" sz="2200" b="1" dirty="0">
                  <a:solidFill>
                    <a:srgbClr val="E6DCCA"/>
                  </a:solidFill>
                  <a:latin typeface="Montserrat"/>
                </a:rPr>
                <a:t>The Devastating Human Toll of Traffic-Related Deaths</a:t>
              </a:r>
            </a:p>
          </p:txBody>
        </p:sp>
        <p:sp>
          <p:nvSpPr>
            <p:cNvPr id="8" name="Text 1">
              <a:extLst>
                <a:ext uri="{FF2B5EF4-FFF2-40B4-BE49-F238E27FC236}">
                  <a16:creationId xmlns:a16="http://schemas.microsoft.com/office/drawing/2014/main" id="{58628888-D2A5-1D8B-F989-BFCBD8A61B3C}"/>
                </a:ext>
              </a:extLst>
            </p:cNvPr>
            <p:cNvSpPr/>
            <p:nvPr/>
          </p:nvSpPr>
          <p:spPr>
            <a:xfrm>
              <a:off x="496119" y="2553965"/>
              <a:ext cx="2486323" cy="9072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81"/>
                </a:lnSpc>
              </a:pPr>
              <a:r>
                <a:rPr lang="en-US" sz="1094" spc="-23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Every year, millions of people worldwide lose their lives due to traffic accidents, leaving behind grieving families and shattered communities.</a:t>
              </a:r>
              <a:endParaRPr lang="en-US" sz="1094" dirty="0">
                <a:solidFill>
                  <a:schemeClr val="bg1"/>
                </a:solidFill>
              </a:endParaRPr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6E79B3D7-FF5B-4DBC-4C56-EC19044BA50E}"/>
                </a:ext>
              </a:extLst>
            </p:cNvPr>
            <p:cNvSpPr/>
            <p:nvPr/>
          </p:nvSpPr>
          <p:spPr>
            <a:xfrm>
              <a:off x="3203957" y="2545661"/>
              <a:ext cx="2486323" cy="113407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81"/>
                </a:lnSpc>
              </a:pPr>
              <a:r>
                <a:rPr lang="en-US" sz="1094" spc="-23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The emotional and psychological impact of traffic fatalities extends far beyond the immediate victims, affecting loved ones, friends, and colleagues.</a:t>
              </a:r>
              <a:endParaRPr lang="en-US" sz="1094" dirty="0">
                <a:solidFill>
                  <a:schemeClr val="bg1"/>
                </a:solidFill>
              </a:endParaRPr>
            </a:p>
          </p:txBody>
        </p:sp>
        <p:sp>
          <p:nvSpPr>
            <p:cNvPr id="10" name="Text 3">
              <a:extLst>
                <a:ext uri="{FF2B5EF4-FFF2-40B4-BE49-F238E27FC236}">
                  <a16:creationId xmlns:a16="http://schemas.microsoft.com/office/drawing/2014/main" id="{B7DC404E-9D88-18E3-AF4F-56223037D37F}"/>
                </a:ext>
              </a:extLst>
            </p:cNvPr>
            <p:cNvSpPr/>
            <p:nvPr/>
          </p:nvSpPr>
          <p:spPr>
            <a:xfrm>
              <a:off x="6064315" y="2553965"/>
              <a:ext cx="2486323" cy="9072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781"/>
                </a:lnSpc>
              </a:pPr>
              <a:r>
                <a:rPr lang="en-US" sz="1094" spc="-23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Tragically, many traffic accidents are preventable, highlighting the need for proactive measures to reduce risks and improve road safety.</a:t>
              </a:r>
              <a:endParaRPr lang="en-US" sz="1094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AD73E07C-7B6A-4BA1-8108-D6464220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489"/>
            <a:ext cx="9144000" cy="17639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8442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58" name="Google Shape;158;p28"/>
          <p:cNvSpPr/>
          <p:nvPr/>
        </p:nvSpPr>
        <p:spPr>
          <a:xfrm>
            <a:off x="-155225" y="-133678"/>
            <a:ext cx="7914942" cy="5410856"/>
          </a:xfrm>
          <a:prstGeom prst="rect">
            <a:avLst/>
          </a:prstGeom>
          <a:solidFill>
            <a:srgbClr val="FDD05A">
              <a:alpha val="19607"/>
            </a:srgbClr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8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7AEA4-9C6F-3595-BCC2-141799849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42" y="1098525"/>
            <a:ext cx="5140140" cy="370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620E9C-6FC3-6C17-7FB1-903CE66CC52E}"/>
              </a:ext>
            </a:extLst>
          </p:cNvPr>
          <p:cNvSpPr txBox="1"/>
          <p:nvPr/>
        </p:nvSpPr>
        <p:spPr>
          <a:xfrm>
            <a:off x="359908" y="54209"/>
            <a:ext cx="4643650" cy="700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r>
              <a:rPr lang="en-US" sz="2200" b="1" dirty="0">
                <a:solidFill>
                  <a:srgbClr val="E6DCCA"/>
                </a:solidFill>
                <a:latin typeface="Montserrat"/>
              </a:rPr>
              <a:t>Accidents Overview</a:t>
            </a:r>
          </a:p>
        </p:txBody>
      </p:sp>
      <p:grpSp>
        <p:nvGrpSpPr>
          <p:cNvPr id="6" name="Google Shape;279;p37">
            <a:extLst>
              <a:ext uri="{FF2B5EF4-FFF2-40B4-BE49-F238E27FC236}">
                <a16:creationId xmlns:a16="http://schemas.microsoft.com/office/drawing/2014/main" id="{6EA621AC-B4EF-733B-FF7D-9324A2B3FA0E}"/>
              </a:ext>
            </a:extLst>
          </p:cNvPr>
          <p:cNvGrpSpPr/>
          <p:nvPr/>
        </p:nvGrpSpPr>
        <p:grpSpPr>
          <a:xfrm>
            <a:off x="6175177" y="209996"/>
            <a:ext cx="2666607" cy="4077046"/>
            <a:chOff x="0" y="-57150"/>
            <a:chExt cx="9490680" cy="8562189"/>
          </a:xfrm>
        </p:grpSpPr>
        <p:sp>
          <p:nvSpPr>
            <p:cNvPr id="7" name="Google Shape;280;p37">
              <a:extLst>
                <a:ext uri="{FF2B5EF4-FFF2-40B4-BE49-F238E27FC236}">
                  <a16:creationId xmlns:a16="http://schemas.microsoft.com/office/drawing/2014/main" id="{F5F9DB28-8AF0-69D0-CB38-BC3BCAEFAE67}"/>
                </a:ext>
              </a:extLst>
            </p:cNvPr>
            <p:cNvSpPr txBox="1"/>
            <p:nvPr/>
          </p:nvSpPr>
          <p:spPr>
            <a:xfrm>
              <a:off x="0" y="-57150"/>
              <a:ext cx="9490680" cy="307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/>
            </a:p>
          </p:txBody>
        </p:sp>
        <p:sp>
          <p:nvSpPr>
            <p:cNvPr id="8" name="Google Shape;281;p37">
              <a:extLst>
                <a:ext uri="{FF2B5EF4-FFF2-40B4-BE49-F238E27FC236}">
                  <a16:creationId xmlns:a16="http://schemas.microsoft.com/office/drawing/2014/main" id="{C70C7DA2-2A3B-13A3-0D86-CBA692F246AD}"/>
                </a:ext>
              </a:extLst>
            </p:cNvPr>
            <p:cNvSpPr txBox="1"/>
            <p:nvPr/>
          </p:nvSpPr>
          <p:spPr>
            <a:xfrm>
              <a:off x="0" y="1475196"/>
              <a:ext cx="9490680" cy="1777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1" dirty="0">
                  <a:solidFill>
                    <a:srgbClr val="FDD05A"/>
                  </a:solidFill>
                  <a:latin typeface="Montserrat"/>
                  <a:sym typeface="Montserrat"/>
                </a:rPr>
                <a:t>20% </a:t>
              </a:r>
              <a:endParaRPr sz="700" dirty="0"/>
            </a:p>
          </p:txBody>
        </p:sp>
        <p:sp>
          <p:nvSpPr>
            <p:cNvPr id="9" name="Google Shape;282;p37">
              <a:extLst>
                <a:ext uri="{FF2B5EF4-FFF2-40B4-BE49-F238E27FC236}">
                  <a16:creationId xmlns:a16="http://schemas.microsoft.com/office/drawing/2014/main" id="{797C53D6-2963-2803-63B9-7C00A60745AE}"/>
                </a:ext>
              </a:extLst>
            </p:cNvPr>
            <p:cNvSpPr txBox="1"/>
            <p:nvPr/>
          </p:nvSpPr>
          <p:spPr>
            <a:xfrm>
              <a:off x="0" y="4315023"/>
              <a:ext cx="9490680" cy="6786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500" dirty="0">
                  <a:solidFill>
                    <a:srgbClr val="E6DC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Of Total Accidents</a:t>
              </a:r>
              <a:endParaRPr lang="en-IN" sz="700" dirty="0"/>
            </a:p>
          </p:txBody>
        </p:sp>
        <p:sp>
          <p:nvSpPr>
            <p:cNvPr id="10" name="Google Shape;283;p37">
              <a:extLst>
                <a:ext uri="{FF2B5EF4-FFF2-40B4-BE49-F238E27FC236}">
                  <a16:creationId xmlns:a16="http://schemas.microsoft.com/office/drawing/2014/main" id="{752B1C18-F0BA-5E97-2135-7C02D01F07B7}"/>
                </a:ext>
              </a:extLst>
            </p:cNvPr>
            <p:cNvSpPr txBox="1"/>
            <p:nvPr/>
          </p:nvSpPr>
          <p:spPr>
            <a:xfrm>
              <a:off x="0" y="5790324"/>
              <a:ext cx="9490680" cy="2714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rgbClr val="E6DCC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There are certain policies that are implemented, though the rise in accidents is significant over 1980 - 90.</a:t>
              </a:r>
              <a:endParaRPr sz="700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E4EF6A-3651-CCCA-035B-45FAA925C4B8}"/>
              </a:ext>
            </a:extLst>
          </p:cNvPr>
          <p:cNvCxnSpPr>
            <a:cxnSpLocks/>
          </p:cNvCxnSpPr>
          <p:nvPr/>
        </p:nvCxnSpPr>
        <p:spPr>
          <a:xfrm flipV="1">
            <a:off x="8434316" y="1098526"/>
            <a:ext cx="0" cy="436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/>
          <p:nvPr/>
        </p:nvSpPr>
        <p:spPr>
          <a:xfrm>
            <a:off x="6396245" y="1258128"/>
            <a:ext cx="3399603" cy="3670737"/>
          </a:xfrm>
          <a:custGeom>
            <a:avLst/>
            <a:gdLst/>
            <a:ahLst/>
            <a:cxnLst/>
            <a:rect l="l" t="t" r="r" b="b"/>
            <a:pathLst>
              <a:path w="9544765" h="9791700" extrusionOk="0">
                <a:moveTo>
                  <a:pt x="0" y="0"/>
                </a:moveTo>
                <a:lnTo>
                  <a:pt x="9544765" y="0"/>
                </a:lnTo>
                <a:lnTo>
                  <a:pt x="9544765" y="9791700"/>
                </a:lnTo>
                <a:lnTo>
                  <a:pt x="0" y="9791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6987" r="-26987"/>
            </a:stretch>
          </a:blipFill>
          <a:ln>
            <a:noFill/>
          </a:ln>
        </p:spPr>
      </p:sp>
      <p:sp>
        <p:nvSpPr>
          <p:cNvPr id="173" name="Google Shape;173;p29"/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29"/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C2529"/>
                </a:solidFill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sz="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2A625-DFB4-F023-BA11-0E9260F1871B}"/>
              </a:ext>
            </a:extLst>
          </p:cNvPr>
          <p:cNvGrpSpPr/>
          <p:nvPr/>
        </p:nvGrpSpPr>
        <p:grpSpPr>
          <a:xfrm>
            <a:off x="108808" y="294523"/>
            <a:ext cx="7572440" cy="3687810"/>
            <a:chOff x="6280190" y="1672384"/>
            <a:chExt cx="10353322" cy="5046313"/>
          </a:xfrm>
        </p:grpSpPr>
        <p:sp>
          <p:nvSpPr>
            <p:cNvPr id="2" name="Text 0">
              <a:extLst>
                <a:ext uri="{FF2B5EF4-FFF2-40B4-BE49-F238E27FC236}">
                  <a16:creationId xmlns:a16="http://schemas.microsoft.com/office/drawing/2014/main" id="{2721D0F3-666B-092C-8C0E-626BFDCDCBDB}"/>
                </a:ext>
              </a:extLst>
            </p:cNvPr>
            <p:cNvSpPr/>
            <p:nvPr/>
          </p:nvSpPr>
          <p:spPr>
            <a:xfrm>
              <a:off x="6666548" y="1672384"/>
              <a:ext cx="9966964" cy="141755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5550"/>
                </a:lnSpc>
                <a:buNone/>
              </a:pPr>
              <a:r>
                <a:rPr lang="en-US" sz="2200" b="1" dirty="0">
                  <a:solidFill>
                    <a:srgbClr val="E6DCCA"/>
                  </a:solidFill>
                  <a:latin typeface="Montserrat"/>
                </a:rPr>
                <a:t>Staggering Economic Costs of Traffic Fatalities</a:t>
              </a:r>
            </a:p>
          </p:txBody>
        </p:sp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D3CF0404-7C2C-C66E-A167-E55435877AAC}"/>
                </a:ext>
              </a:extLst>
            </p:cNvPr>
            <p:cNvSpPr/>
            <p:nvPr/>
          </p:nvSpPr>
          <p:spPr>
            <a:xfrm>
              <a:off x="6280190" y="3381970"/>
              <a:ext cx="3608070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5850"/>
                </a:lnSpc>
              </a:pPr>
              <a:r>
                <a:rPr lang="en-US" sz="4500" b="1" dirty="0">
                  <a:solidFill>
                    <a:srgbClr val="FDD05A"/>
                  </a:solidFill>
                  <a:latin typeface="Montserrat"/>
                </a:rPr>
                <a:t>1.3T</a:t>
              </a:r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E74C7D02-7BE4-9D43-0220-87B2F4354228}"/>
                </a:ext>
              </a:extLst>
            </p:cNvPr>
            <p:cNvSpPr/>
            <p:nvPr/>
          </p:nvSpPr>
          <p:spPr>
            <a:xfrm>
              <a:off x="6666548" y="441376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kern="0" spc="-67" dirty="0">
                  <a:solidFill>
                    <a:schemeClr val="bg1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Global Cost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 3">
              <a:extLst>
                <a:ext uri="{FF2B5EF4-FFF2-40B4-BE49-F238E27FC236}">
                  <a16:creationId xmlns:a16="http://schemas.microsoft.com/office/drawing/2014/main" id="{290AF84E-F711-5F6F-CAA5-5D9629E239AD}"/>
                </a:ext>
              </a:extLst>
            </p:cNvPr>
            <p:cNvSpPr/>
            <p:nvPr/>
          </p:nvSpPr>
          <p:spPr>
            <a:xfrm>
              <a:off x="6280190" y="4904184"/>
              <a:ext cx="3948231" cy="18145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200" kern="0" spc="-36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Traffic accidents are a significant drain on global economies, resulting in billions of dollars in lost productivity, healthcare expenses, and infrastructure repairs.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 4">
              <a:extLst>
                <a:ext uri="{FF2B5EF4-FFF2-40B4-BE49-F238E27FC236}">
                  <a16:creationId xmlns:a16="http://schemas.microsoft.com/office/drawing/2014/main" id="{D42AB5E0-BAD8-075C-5E9E-C00A09BF59E7}"/>
                </a:ext>
              </a:extLst>
            </p:cNvPr>
            <p:cNvSpPr/>
            <p:nvPr/>
          </p:nvSpPr>
          <p:spPr>
            <a:xfrm>
              <a:off x="10475235" y="3419373"/>
              <a:ext cx="3608190" cy="7484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5850"/>
                </a:lnSpc>
                <a:buNone/>
              </a:pPr>
              <a:r>
                <a:rPr lang="en-US" sz="4500" b="1" dirty="0">
                  <a:solidFill>
                    <a:srgbClr val="FDD05A"/>
                  </a:solidFill>
                  <a:latin typeface="Montserrat"/>
                </a:rPr>
                <a:t>$230B</a:t>
              </a:r>
            </a:p>
          </p:txBody>
        </p:sp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820C70B0-9205-C091-02B8-E0AC4FBFDCCF}"/>
                </a:ext>
              </a:extLst>
            </p:cNvPr>
            <p:cNvSpPr/>
            <p:nvPr/>
          </p:nvSpPr>
          <p:spPr>
            <a:xfrm>
              <a:off x="10861713" y="4434158"/>
              <a:ext cx="2835234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kern="0" spc="-67" dirty="0">
                  <a:solidFill>
                    <a:schemeClr val="bg1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US Cost</a:t>
              </a:r>
              <a:endParaRPr lang="en-US" sz="2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A85C583B-DBEE-F1E5-14BE-D4253665C7F0}"/>
                </a:ext>
              </a:extLst>
            </p:cNvPr>
            <p:cNvSpPr/>
            <p:nvPr/>
          </p:nvSpPr>
          <p:spPr>
            <a:xfrm>
              <a:off x="10395292" y="4899984"/>
              <a:ext cx="3768077" cy="14516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850"/>
                </a:lnSpc>
                <a:buNone/>
              </a:pPr>
              <a:r>
                <a:rPr lang="en-US" sz="1200" kern="0" spc="-36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The United States alone experiences hundreds of billions of dollars in annual costs related to traffic fatalities and injuries.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67">
          <a:extLst>
            <a:ext uri="{FF2B5EF4-FFF2-40B4-BE49-F238E27FC236}">
              <a16:creationId xmlns:a16="http://schemas.microsoft.com/office/drawing/2014/main" id="{35A9CEC1-E447-430E-1AA6-1272753E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>
            <a:extLst>
              <a:ext uri="{FF2B5EF4-FFF2-40B4-BE49-F238E27FC236}">
                <a16:creationId xmlns:a16="http://schemas.microsoft.com/office/drawing/2014/main" id="{4C4511D5-1F8B-F1E3-B93E-05005DA81D08}"/>
              </a:ext>
            </a:extLst>
          </p:cNvPr>
          <p:cNvSpPr/>
          <p:nvPr/>
        </p:nvSpPr>
        <p:spPr>
          <a:xfrm>
            <a:off x="285575" y="4629150"/>
            <a:ext cx="453883" cy="453882"/>
          </a:xfrm>
          <a:custGeom>
            <a:avLst/>
            <a:gdLst/>
            <a:ahLst/>
            <a:cxnLst/>
            <a:rect l="l" t="t" r="r" b="b"/>
            <a:pathLst>
              <a:path w="907765" h="907765" extrusionOk="0">
                <a:moveTo>
                  <a:pt x="0" y="0"/>
                </a:moveTo>
                <a:lnTo>
                  <a:pt x="907764" y="0"/>
                </a:lnTo>
                <a:lnTo>
                  <a:pt x="907764" y="907765"/>
                </a:lnTo>
                <a:lnTo>
                  <a:pt x="0" y="9077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4" name="Google Shape;174;p29">
            <a:extLst>
              <a:ext uri="{FF2B5EF4-FFF2-40B4-BE49-F238E27FC236}">
                <a16:creationId xmlns:a16="http://schemas.microsoft.com/office/drawing/2014/main" id="{27BD2279-31EE-6DC5-B7CB-DAA4795EE114}"/>
              </a:ext>
            </a:extLst>
          </p:cNvPr>
          <p:cNvSpPr txBox="1"/>
          <p:nvPr/>
        </p:nvSpPr>
        <p:spPr>
          <a:xfrm>
            <a:off x="1343506" y="4742493"/>
            <a:ext cx="7138284" cy="18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1C2529"/>
                </a:solidFill>
                <a:latin typeface="Montserrat"/>
                <a:ea typeface="Montserrat"/>
                <a:cs typeface="Montserrat"/>
                <a:sym typeface="Montserrat"/>
              </a:rPr>
              <a:t>Presented by Rachelle Beaudry</a:t>
            </a:r>
            <a:endParaRPr sz="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4A1DC1-0243-79B8-A1CD-557653682BDA}"/>
              </a:ext>
            </a:extLst>
          </p:cNvPr>
          <p:cNvGrpSpPr/>
          <p:nvPr/>
        </p:nvGrpSpPr>
        <p:grpSpPr>
          <a:xfrm>
            <a:off x="0" y="0"/>
            <a:ext cx="9144000" cy="4555927"/>
            <a:chOff x="0" y="0"/>
            <a:chExt cx="9144000" cy="4555927"/>
          </a:xfrm>
        </p:grpSpPr>
        <p:pic>
          <p:nvPicPr>
            <p:cNvPr id="10" name="Image 0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144000" cy="1699692"/>
            </a:xfrm>
            <a:prstGeom prst="rect">
              <a:avLst/>
            </a:prstGeom>
          </p:spPr>
        </p:pic>
        <p:sp>
          <p:nvSpPr>
            <p:cNvPr id="11" name="Text 0"/>
            <p:cNvSpPr/>
            <p:nvPr/>
          </p:nvSpPr>
          <p:spPr>
            <a:xfrm>
              <a:off x="475878" y="2287191"/>
              <a:ext cx="8068494" cy="42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3344"/>
                </a:lnSpc>
              </a:pPr>
              <a:r>
                <a:rPr lang="en-US" sz="2200" b="1" dirty="0">
                  <a:solidFill>
                    <a:srgbClr val="E6DCCA"/>
                  </a:solidFill>
                  <a:latin typeface="Montserrat"/>
                </a:rPr>
                <a:t>Understanding the Factors Contributing to Fatalities</a:t>
              </a:r>
            </a:p>
          </p:txBody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878" y="2915989"/>
              <a:ext cx="339924" cy="339924"/>
            </a:xfrm>
            <a:prstGeom prst="rect">
              <a:avLst/>
            </a:prstGeom>
          </p:spPr>
        </p:pic>
        <p:sp>
          <p:nvSpPr>
            <p:cNvPr id="14" name="Text 1"/>
            <p:cNvSpPr/>
            <p:nvPr/>
          </p:nvSpPr>
          <p:spPr>
            <a:xfrm>
              <a:off x="475878" y="3391868"/>
              <a:ext cx="1699692" cy="212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656"/>
                </a:lnSpc>
              </a:pPr>
              <a:r>
                <a:rPr lang="en-US" sz="1313" b="1" spc="-40" dirty="0">
                  <a:solidFill>
                    <a:schemeClr val="bg1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Driver Behavior</a:t>
              </a:r>
              <a:endParaRPr lang="en-US" sz="1313" dirty="0">
                <a:solidFill>
                  <a:schemeClr val="bg1"/>
                </a:solidFill>
              </a:endParaRPr>
            </a:p>
          </p:txBody>
        </p:sp>
        <p:sp>
          <p:nvSpPr>
            <p:cNvPr id="16" name="Text 2"/>
            <p:cNvSpPr/>
            <p:nvPr/>
          </p:nvSpPr>
          <p:spPr>
            <a:xfrm>
              <a:off x="475879" y="3685878"/>
              <a:ext cx="2594818" cy="870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88"/>
                </a:lnSpc>
              </a:pPr>
              <a:r>
                <a:rPr lang="en-US" sz="1063" spc="-21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Distracted driving, speeding, and impaired driving are among the most common contributing factors to traffic accidents.</a:t>
              </a:r>
              <a:endParaRPr lang="en-US" sz="1063" dirty="0">
                <a:solidFill>
                  <a:schemeClr val="bg1"/>
                </a:solidFill>
              </a:endParaRPr>
            </a:p>
          </p:txBody>
        </p:sp>
        <p:pic>
          <p:nvPicPr>
            <p:cNvPr id="17" name="Image 2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4591" y="2915989"/>
              <a:ext cx="339924" cy="339924"/>
            </a:xfrm>
            <a:prstGeom prst="rect">
              <a:avLst/>
            </a:prstGeom>
          </p:spPr>
        </p:pic>
        <p:sp>
          <p:nvSpPr>
            <p:cNvPr id="18" name="Text 3"/>
            <p:cNvSpPr/>
            <p:nvPr/>
          </p:nvSpPr>
          <p:spPr>
            <a:xfrm>
              <a:off x="3274591" y="3391868"/>
              <a:ext cx="1699692" cy="212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656"/>
                </a:lnSpc>
              </a:pPr>
              <a:r>
                <a:rPr lang="en-US" sz="1313" b="1" spc="-40" dirty="0">
                  <a:solidFill>
                    <a:schemeClr val="bg1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Road Infrastructure</a:t>
              </a:r>
              <a:endParaRPr lang="en-US" sz="1313" dirty="0">
                <a:solidFill>
                  <a:schemeClr val="bg1"/>
                </a:solidFill>
              </a:endParaRPr>
            </a:p>
          </p:txBody>
        </p:sp>
        <p:sp>
          <p:nvSpPr>
            <p:cNvPr id="19" name="Text 4"/>
            <p:cNvSpPr/>
            <p:nvPr/>
          </p:nvSpPr>
          <p:spPr>
            <a:xfrm>
              <a:off x="3274591" y="3685878"/>
              <a:ext cx="2594818" cy="65253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88"/>
                </a:lnSpc>
              </a:pPr>
              <a:r>
                <a:rPr lang="en-US" sz="1063" spc="-21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Poor road design, lack of safety features, and inadequate lighting can increase the risk of accidents and fatalities.</a:t>
              </a:r>
              <a:endParaRPr lang="en-US" sz="1063" dirty="0">
                <a:solidFill>
                  <a:schemeClr val="bg1"/>
                </a:solidFill>
              </a:endParaRPr>
            </a:p>
          </p:txBody>
        </p:sp>
        <p:pic>
          <p:nvPicPr>
            <p:cNvPr id="20" name="Image 3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73304" y="2915989"/>
              <a:ext cx="339924" cy="339924"/>
            </a:xfrm>
            <a:prstGeom prst="rect">
              <a:avLst/>
            </a:prstGeom>
          </p:spPr>
        </p:pic>
        <p:sp>
          <p:nvSpPr>
            <p:cNvPr id="21" name="Text 5"/>
            <p:cNvSpPr/>
            <p:nvPr/>
          </p:nvSpPr>
          <p:spPr>
            <a:xfrm>
              <a:off x="6073304" y="3391868"/>
              <a:ext cx="1699692" cy="2124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1656"/>
                </a:lnSpc>
              </a:pPr>
              <a:r>
                <a:rPr lang="en-US" sz="1313" b="1" spc="-40" dirty="0">
                  <a:solidFill>
                    <a:schemeClr val="bg1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Vehicle Design</a:t>
              </a:r>
              <a:endParaRPr lang="en-US" sz="1313" dirty="0">
                <a:solidFill>
                  <a:schemeClr val="bg1"/>
                </a:solidFill>
              </a:endParaRPr>
            </a:p>
          </p:txBody>
        </p:sp>
        <p:sp>
          <p:nvSpPr>
            <p:cNvPr id="22" name="Text 6"/>
            <p:cNvSpPr/>
            <p:nvPr/>
          </p:nvSpPr>
          <p:spPr>
            <a:xfrm>
              <a:off x="6073304" y="3685878"/>
              <a:ext cx="2594818" cy="8700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88"/>
                </a:lnSpc>
              </a:pPr>
              <a:r>
                <a:rPr lang="en-US" sz="1063" spc="-21" dirty="0">
                  <a:solidFill>
                    <a:schemeClr val="bg1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Vehicle design, including safety features like airbags and anti-lock brakes, play a crucial role in mitigating the severity of accidents.</a:t>
              </a:r>
              <a:endParaRPr lang="en-US" sz="1063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5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89">
          <a:extLst>
            <a:ext uri="{FF2B5EF4-FFF2-40B4-BE49-F238E27FC236}">
              <a16:creationId xmlns:a16="http://schemas.microsoft.com/office/drawing/2014/main" id="{D6CCE4A5-DC94-FDB0-BAE8-37826A40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56A2E-9BEA-2E35-9BDA-FCD2A3E0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7" y="1055181"/>
            <a:ext cx="4066708" cy="310933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00B340EF-CFE2-E013-73D3-7884BD3B5DA2}"/>
              </a:ext>
            </a:extLst>
          </p:cNvPr>
          <p:cNvSpPr/>
          <p:nvPr/>
        </p:nvSpPr>
        <p:spPr>
          <a:xfrm>
            <a:off x="617981" y="251742"/>
            <a:ext cx="8068494" cy="42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44"/>
              </a:lnSpc>
            </a:pPr>
            <a:r>
              <a:rPr lang="en-US" sz="2200" b="1" dirty="0">
                <a:solidFill>
                  <a:srgbClr val="E6DCCA"/>
                </a:solidFill>
                <a:latin typeface="Montserrat"/>
              </a:rPr>
              <a:t>Traffic Fatalities vs Distracted Drivers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48D3F-EF80-1A94-1398-17FDCC1CE8B2}"/>
              </a:ext>
            </a:extLst>
          </p:cNvPr>
          <p:cNvSpPr txBox="1"/>
          <p:nvPr/>
        </p:nvSpPr>
        <p:spPr>
          <a:xfrm>
            <a:off x="552734" y="1055181"/>
            <a:ext cx="3712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Google Shape;195;p31">
            <a:extLst>
              <a:ext uri="{FF2B5EF4-FFF2-40B4-BE49-F238E27FC236}">
                <a16:creationId xmlns:a16="http://schemas.microsoft.com/office/drawing/2014/main" id="{40034356-A417-C3CF-BB0C-99D2D9876C1C}"/>
              </a:ext>
            </a:extLst>
          </p:cNvPr>
          <p:cNvSpPr/>
          <p:nvPr/>
        </p:nvSpPr>
        <p:spPr>
          <a:xfrm>
            <a:off x="2681785" y="2609849"/>
            <a:ext cx="2034085" cy="1291057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C971CA-46A2-5D28-9304-37B88F73F507}"/>
              </a:ext>
            </a:extLst>
          </p:cNvPr>
          <p:cNvGrpSpPr/>
          <p:nvPr/>
        </p:nvGrpSpPr>
        <p:grpSpPr>
          <a:xfrm>
            <a:off x="647700" y="1318793"/>
            <a:ext cx="4004528" cy="2444415"/>
            <a:chOff x="647700" y="1318793"/>
            <a:chExt cx="4004528" cy="2444415"/>
          </a:xfrm>
        </p:grpSpPr>
        <p:sp>
          <p:nvSpPr>
            <p:cNvPr id="8" name="Google Shape;194;p31">
              <a:extLst>
                <a:ext uri="{FF2B5EF4-FFF2-40B4-BE49-F238E27FC236}">
                  <a16:creationId xmlns:a16="http://schemas.microsoft.com/office/drawing/2014/main" id="{189DC01B-685B-F5E1-45C4-B8B517D1D65E}"/>
                </a:ext>
              </a:extLst>
            </p:cNvPr>
            <p:cNvSpPr/>
            <p:nvPr/>
          </p:nvSpPr>
          <p:spPr>
            <a:xfrm>
              <a:off x="647700" y="1318793"/>
              <a:ext cx="2034085" cy="1291056"/>
            </a:xfrm>
            <a:prstGeom prst="rect">
              <a:avLst/>
            </a:prstGeom>
            <a:solidFill>
              <a:srgbClr val="E6DCC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0" b="1" dirty="0">
                  <a:solidFill>
                    <a:schemeClr val="tx1"/>
                  </a:solidFill>
                  <a:latin typeface="Montserrat"/>
                </a:rPr>
                <a:t>+0.75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Montserrat"/>
                </a:rPr>
                <a:t>    </a:t>
              </a:r>
              <a:endParaRPr sz="1000" b="1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993895-ABF0-573A-0191-BDF5D6A6ADA5}"/>
                </a:ext>
              </a:extLst>
            </p:cNvPr>
            <p:cNvSpPr txBox="1"/>
            <p:nvPr/>
          </p:nvSpPr>
          <p:spPr>
            <a:xfrm>
              <a:off x="2801203" y="1800426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(Strong +ve correlation)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0492A0-D2B0-F176-5F65-9CB7F1C09040}"/>
                </a:ext>
              </a:extLst>
            </p:cNvPr>
            <p:cNvSpPr txBox="1"/>
            <p:nvPr/>
          </p:nvSpPr>
          <p:spPr>
            <a:xfrm>
              <a:off x="2818593" y="2901434"/>
              <a:ext cx="183363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Montserrat"/>
                </a:rPr>
                <a:t>For every 100 additional distracted driving incidents, there is an average increase of 15 traffic fatalities.</a:t>
              </a:r>
              <a:endParaRPr lang="en-IN" sz="1000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1C6316-9AD6-13FD-E021-2FF7D2E63ECF}"/>
                </a:ext>
              </a:extLst>
            </p:cNvPr>
            <p:cNvSpPr txBox="1"/>
            <p:nvPr/>
          </p:nvSpPr>
          <p:spPr>
            <a:xfrm>
              <a:off x="804932" y="3209210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Impact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12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5;p31">
            <a:extLst>
              <a:ext uri="{FF2B5EF4-FFF2-40B4-BE49-F238E27FC236}">
                <a16:creationId xmlns:a16="http://schemas.microsoft.com/office/drawing/2014/main" id="{2ACF8A65-0F74-6D22-4777-7F34F2C2E5E5}"/>
              </a:ext>
            </a:extLst>
          </p:cNvPr>
          <p:cNvSpPr/>
          <p:nvPr/>
        </p:nvSpPr>
        <p:spPr>
          <a:xfrm>
            <a:off x="2681785" y="2609849"/>
            <a:ext cx="2034085" cy="1291057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0A00A-BCE2-069B-FFC7-50B5F5795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78" y="975816"/>
            <a:ext cx="3980534" cy="304345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AB58FA1-6254-6CC7-DB62-9F8907450349}"/>
              </a:ext>
            </a:extLst>
          </p:cNvPr>
          <p:cNvSpPr/>
          <p:nvPr/>
        </p:nvSpPr>
        <p:spPr>
          <a:xfrm>
            <a:off x="617981" y="251742"/>
            <a:ext cx="8068494" cy="42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44"/>
              </a:lnSpc>
            </a:pPr>
            <a:r>
              <a:rPr lang="en-US" sz="2200" b="1" dirty="0">
                <a:solidFill>
                  <a:srgbClr val="E6DCCA"/>
                </a:solidFill>
                <a:latin typeface="Montserrat"/>
              </a:rPr>
              <a:t>Traffic Fatalities vs Impaired driving </a:t>
            </a:r>
            <a:r>
              <a:rPr lang="en-US" sz="2200" b="1" dirty="0" err="1">
                <a:solidFill>
                  <a:srgbClr val="E6DCCA"/>
                </a:solidFill>
                <a:latin typeface="Montserrat"/>
              </a:rPr>
              <a:t>Incs</a:t>
            </a:r>
            <a:endParaRPr lang="en-US" sz="2200" b="1" dirty="0">
              <a:solidFill>
                <a:srgbClr val="E6DCCA"/>
              </a:solidFill>
              <a:latin typeface="Montserra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D5801D-B5D3-60F5-086D-EAB586354660}"/>
              </a:ext>
            </a:extLst>
          </p:cNvPr>
          <p:cNvGrpSpPr/>
          <p:nvPr/>
        </p:nvGrpSpPr>
        <p:grpSpPr>
          <a:xfrm>
            <a:off x="647700" y="1318793"/>
            <a:ext cx="4004528" cy="2444415"/>
            <a:chOff x="647700" y="1318793"/>
            <a:chExt cx="4004528" cy="2444415"/>
          </a:xfrm>
        </p:grpSpPr>
        <p:sp>
          <p:nvSpPr>
            <p:cNvPr id="6" name="Google Shape;194;p31">
              <a:extLst>
                <a:ext uri="{FF2B5EF4-FFF2-40B4-BE49-F238E27FC236}">
                  <a16:creationId xmlns:a16="http://schemas.microsoft.com/office/drawing/2014/main" id="{AAD1B880-847B-7AAB-939F-E6C9540EBA11}"/>
                </a:ext>
              </a:extLst>
            </p:cNvPr>
            <p:cNvSpPr/>
            <p:nvPr/>
          </p:nvSpPr>
          <p:spPr>
            <a:xfrm>
              <a:off x="647700" y="1318793"/>
              <a:ext cx="2034085" cy="1291056"/>
            </a:xfrm>
            <a:prstGeom prst="rect">
              <a:avLst/>
            </a:prstGeom>
            <a:solidFill>
              <a:srgbClr val="E6DCC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0" b="1" dirty="0">
                  <a:solidFill>
                    <a:schemeClr val="tx1"/>
                  </a:solidFill>
                  <a:latin typeface="Montserrat"/>
                </a:rPr>
                <a:t>+0.80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Montserrat"/>
                </a:rPr>
                <a:t>    </a:t>
              </a:r>
              <a:endParaRPr sz="1000" b="1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B3458E-EB00-14CD-3290-CDE800A9A5F1}"/>
                </a:ext>
              </a:extLst>
            </p:cNvPr>
            <p:cNvSpPr txBox="1"/>
            <p:nvPr/>
          </p:nvSpPr>
          <p:spPr>
            <a:xfrm>
              <a:off x="2801203" y="1800426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(Strong +ve correlation)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F2363-0976-790B-ED59-E2F39F8AB86C}"/>
                </a:ext>
              </a:extLst>
            </p:cNvPr>
            <p:cNvSpPr txBox="1"/>
            <p:nvPr/>
          </p:nvSpPr>
          <p:spPr>
            <a:xfrm>
              <a:off x="2818593" y="2901434"/>
              <a:ext cx="183363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Montserrat"/>
                </a:rPr>
                <a:t>For every 100 additional distracted driving incidents, there is an average increase of 20 traffic fatalities.</a:t>
              </a:r>
              <a:endParaRPr lang="en-IN" sz="1000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C3F48C-EA9A-6DD7-A1A0-E13C64D1A97F}"/>
                </a:ext>
              </a:extLst>
            </p:cNvPr>
            <p:cNvSpPr txBox="1"/>
            <p:nvPr/>
          </p:nvSpPr>
          <p:spPr>
            <a:xfrm>
              <a:off x="804932" y="3209210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Impact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529"/>
        </a:solidFill>
        <a:effectLst/>
      </p:bgPr>
    </p:bg>
    <p:spTree>
      <p:nvGrpSpPr>
        <p:cNvPr id="1" name="Shape 189">
          <a:extLst>
            <a:ext uri="{FF2B5EF4-FFF2-40B4-BE49-F238E27FC236}">
              <a16:creationId xmlns:a16="http://schemas.microsoft.com/office/drawing/2014/main" id="{2435F76F-E1E1-4BD6-91D4-BC6D65532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5;p31">
            <a:extLst>
              <a:ext uri="{FF2B5EF4-FFF2-40B4-BE49-F238E27FC236}">
                <a16:creationId xmlns:a16="http://schemas.microsoft.com/office/drawing/2014/main" id="{2FEF4999-AFEB-BE20-5036-AC3F389E6357}"/>
              </a:ext>
            </a:extLst>
          </p:cNvPr>
          <p:cNvSpPr/>
          <p:nvPr/>
        </p:nvSpPr>
        <p:spPr>
          <a:xfrm>
            <a:off x="2681785" y="2609849"/>
            <a:ext cx="2034085" cy="1291057"/>
          </a:xfrm>
          <a:prstGeom prst="rect">
            <a:avLst/>
          </a:prstGeom>
          <a:solidFill>
            <a:srgbClr val="FDD05A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A9A5E-F5F9-0A1B-55A1-61B98041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639" y="1119440"/>
            <a:ext cx="3875463" cy="290461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A9B22C9E-6BCA-FFC8-417F-12D9FD88DC20}"/>
              </a:ext>
            </a:extLst>
          </p:cNvPr>
          <p:cNvSpPr/>
          <p:nvPr/>
        </p:nvSpPr>
        <p:spPr>
          <a:xfrm>
            <a:off x="617981" y="251742"/>
            <a:ext cx="8068494" cy="42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44"/>
              </a:lnSpc>
            </a:pPr>
            <a:r>
              <a:rPr lang="en-US" sz="2200" b="1" dirty="0">
                <a:solidFill>
                  <a:srgbClr val="E6DCCA"/>
                </a:solidFill>
                <a:latin typeface="Montserrat"/>
              </a:rPr>
              <a:t>Traffic Fatalities vs Poor Infra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4150C2-13A9-AFFB-61A4-0F7D422FF6C3}"/>
              </a:ext>
            </a:extLst>
          </p:cNvPr>
          <p:cNvGrpSpPr/>
          <p:nvPr/>
        </p:nvGrpSpPr>
        <p:grpSpPr>
          <a:xfrm>
            <a:off x="647700" y="1318793"/>
            <a:ext cx="4004528" cy="2444415"/>
            <a:chOff x="647700" y="1318793"/>
            <a:chExt cx="4004528" cy="2444415"/>
          </a:xfrm>
        </p:grpSpPr>
        <p:sp>
          <p:nvSpPr>
            <p:cNvPr id="6" name="Google Shape;194;p31">
              <a:extLst>
                <a:ext uri="{FF2B5EF4-FFF2-40B4-BE49-F238E27FC236}">
                  <a16:creationId xmlns:a16="http://schemas.microsoft.com/office/drawing/2014/main" id="{A27F86E9-3AA3-0DFF-1D12-1D7492B875F4}"/>
                </a:ext>
              </a:extLst>
            </p:cNvPr>
            <p:cNvSpPr/>
            <p:nvPr/>
          </p:nvSpPr>
          <p:spPr>
            <a:xfrm>
              <a:off x="647700" y="1318793"/>
              <a:ext cx="2034085" cy="1291056"/>
            </a:xfrm>
            <a:prstGeom prst="rect">
              <a:avLst/>
            </a:prstGeom>
            <a:solidFill>
              <a:srgbClr val="E6DCCA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5000" b="1" dirty="0">
                  <a:solidFill>
                    <a:schemeClr val="tx1"/>
                  </a:solidFill>
                  <a:latin typeface="Montserrat"/>
                </a:rPr>
                <a:t>+0.65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dirty="0">
                  <a:solidFill>
                    <a:schemeClr val="tx1"/>
                  </a:solidFill>
                  <a:latin typeface="Montserrat"/>
                </a:rPr>
                <a:t>    </a:t>
              </a:r>
              <a:endParaRPr sz="1000" b="1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53CD4E-5998-1AD3-9DED-790AC85D2912}"/>
                </a:ext>
              </a:extLst>
            </p:cNvPr>
            <p:cNvSpPr txBox="1"/>
            <p:nvPr/>
          </p:nvSpPr>
          <p:spPr>
            <a:xfrm>
              <a:off x="2801203" y="1800426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(Strong +ve correlation)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D9A627-3A20-8719-8AED-48B877C0C91E}"/>
                </a:ext>
              </a:extLst>
            </p:cNvPr>
            <p:cNvSpPr txBox="1"/>
            <p:nvPr/>
          </p:nvSpPr>
          <p:spPr>
            <a:xfrm>
              <a:off x="2818593" y="2901434"/>
              <a:ext cx="183363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/>
                  </a:solidFill>
                  <a:latin typeface="Montserrat"/>
                </a:rPr>
                <a:t>For every 100 additional distracted driving incidents, there is an average increase of 10 traffic fatalities.</a:t>
              </a:r>
              <a:endParaRPr lang="en-IN" sz="1000" dirty="0">
                <a:solidFill>
                  <a:schemeClr val="tx1"/>
                </a:solidFill>
                <a:latin typeface="Montserra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A35393-A354-0103-01D9-5B4D1D2D5AD6}"/>
                </a:ext>
              </a:extLst>
            </p:cNvPr>
            <p:cNvSpPr txBox="1"/>
            <p:nvPr/>
          </p:nvSpPr>
          <p:spPr>
            <a:xfrm>
              <a:off x="804932" y="3209210"/>
              <a:ext cx="17952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b="1" dirty="0">
                  <a:solidFill>
                    <a:schemeClr val="bg1"/>
                  </a:solidFill>
                  <a:latin typeface="Montserrat"/>
                </a:rPr>
                <a:t>Impact</a:t>
              </a:r>
              <a:endParaRPr lang="en-IN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4192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1209</Words>
  <Application>Microsoft Office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Inter</vt:lpstr>
      <vt:lpstr>Courier New</vt:lpstr>
      <vt:lpstr>Inter Bold</vt:lpstr>
      <vt:lpstr>Wingdings</vt:lpstr>
      <vt:lpstr>Arial</vt:lpstr>
      <vt:lpstr>Montserrat</vt:lpstr>
      <vt:lpstr>Montserrat Light</vt:lpstr>
      <vt:lpstr>Calibri</vt:lpstr>
      <vt:lpstr>Simple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Sai Sumeeth</dc:creator>
  <cp:lastModifiedBy>Ravi Sai Sumeeth</cp:lastModifiedBy>
  <cp:revision>8</cp:revision>
  <dcterms:modified xsi:type="dcterms:W3CDTF">2025-04-15T03:57:46Z</dcterms:modified>
</cp:coreProperties>
</file>